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unito-bold.fntdata"/><Relationship Id="rId10" Type="http://schemas.openxmlformats.org/officeDocument/2006/relationships/slide" Target="slides/slide5.xml"/><Relationship Id="rId21" Type="http://schemas.openxmlformats.org/officeDocument/2006/relationships/font" Target="fonts/Nunito-regular.fntdata"/><Relationship Id="rId13" Type="http://schemas.openxmlformats.org/officeDocument/2006/relationships/slide" Target="slides/slide8.xml"/><Relationship Id="rId24" Type="http://schemas.openxmlformats.org/officeDocument/2006/relationships/font" Target="fonts/Nunito-boldItalic.fntdata"/><Relationship Id="rId12" Type="http://schemas.openxmlformats.org/officeDocument/2006/relationships/slide" Target="slides/slide7.xml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a5bde64e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a5bde64e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acaa5bfb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acaa5bfb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acaa5bfb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acaa5bfb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5b3028a5d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5b3028a5d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acaa5bfb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acaa5bfb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acaa5bfb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acaa5bfb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5b3028a5d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5b3028a5d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5b3028a5d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5b3028a5d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9aa34fa9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9aa34fa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67b92a1c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67b92a1c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9aa34fa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9aa34fa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9aa34fa9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9aa34fa9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acaa5bf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acaa5bf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acaa5bfb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acaa5bfb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44.png"/><Relationship Id="rId7" Type="http://schemas.openxmlformats.org/officeDocument/2006/relationships/image" Target="../media/image48.jpg"/><Relationship Id="rId8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47.jpg"/><Relationship Id="rId5" Type="http://schemas.openxmlformats.org/officeDocument/2006/relationships/image" Target="../media/image49.jpg"/><Relationship Id="rId6" Type="http://schemas.openxmlformats.org/officeDocument/2006/relationships/image" Target="../media/image41.png"/><Relationship Id="rId7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jp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51.png"/><Relationship Id="rId8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amskruthamShikshanthu/sanskritProjects/blob/main/Lessons/learnSanskritSeries/Part2/Exercise2.m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8.jp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28.jpg"/><Relationship Id="rId5" Type="http://schemas.openxmlformats.org/officeDocument/2006/relationships/image" Target="../media/image3.jpg"/><Relationship Id="rId6" Type="http://schemas.openxmlformats.org/officeDocument/2006/relationships/image" Target="../media/image2.jpg"/><Relationship Id="rId7" Type="http://schemas.openxmlformats.org/officeDocument/2006/relationships/image" Target="../media/image26.jp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5.png"/><Relationship Id="rId5" Type="http://schemas.openxmlformats.org/officeDocument/2006/relationships/image" Target="../media/image17.jpg"/><Relationship Id="rId6" Type="http://schemas.openxmlformats.org/officeDocument/2006/relationships/image" Target="../media/image32.jpg"/><Relationship Id="rId7" Type="http://schemas.openxmlformats.org/officeDocument/2006/relationships/image" Target="../media/image12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Relationship Id="rId4" Type="http://schemas.openxmlformats.org/officeDocument/2006/relationships/image" Target="../media/image36.jpg"/><Relationship Id="rId9" Type="http://schemas.openxmlformats.org/officeDocument/2006/relationships/image" Target="../media/image23.png"/><Relationship Id="rId5" Type="http://schemas.openxmlformats.org/officeDocument/2006/relationships/image" Target="../media/image46.jpg"/><Relationship Id="rId6" Type="http://schemas.openxmlformats.org/officeDocument/2006/relationships/image" Target="../media/image39.jp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07675" y="685800"/>
            <a:ext cx="8290648" cy="1784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00D3E9"/>
                    </a:gs>
                    <a:gs pos="100000">
                      <a:srgbClr val="045962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2397950" y="2729103"/>
            <a:ext cx="4670366" cy="9334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00D3E9"/>
                    </a:gs>
                    <a:gs pos="100000">
                      <a:srgbClr val="045962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725" y="3546576"/>
            <a:ext cx="1052450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6512250" y="4635600"/>
            <a:ext cx="95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फलम् </a:t>
            </a:r>
            <a:endParaRPr b="1" sz="2100">
              <a:solidFill>
                <a:srgbClr val="7F6000"/>
              </a:solidFill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800" y="2130225"/>
            <a:ext cx="811950" cy="16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8175" y="2014289"/>
            <a:ext cx="1456200" cy="1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5055625" y="3893425"/>
            <a:ext cx="120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7F6000"/>
                </a:solidFill>
              </a:rPr>
              <a:t>मिश्रकम् </a:t>
            </a:r>
            <a:endParaRPr b="1" sz="2200">
              <a:solidFill>
                <a:srgbClr val="7F6000"/>
              </a:solidFill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7595875" y="3173038"/>
            <a:ext cx="130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पादत्राणम् </a:t>
            </a:r>
            <a:endParaRPr b="1" sz="2100">
              <a:solidFill>
                <a:srgbClr val="7F6000"/>
              </a:solidFill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512" y="2925775"/>
            <a:ext cx="1575926" cy="2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2103775" y="1418775"/>
            <a:ext cx="2074500" cy="1965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9725" y="9825"/>
            <a:ext cx="1827502" cy="14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7825" y="9825"/>
            <a:ext cx="1986174" cy="140895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7419013" y="1418775"/>
            <a:ext cx="165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F7B51"/>
                </a:solidFill>
              </a:rPr>
              <a:t>सीवनयन्त्रम् </a:t>
            </a:r>
            <a:endParaRPr b="1" sz="2100">
              <a:solidFill>
                <a:srgbClr val="AF7B51"/>
              </a:solidFill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5145850" y="1467900"/>
            <a:ext cx="136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F7B51"/>
                </a:solidFill>
              </a:rPr>
              <a:t>वातायनम् </a:t>
            </a:r>
            <a:endParaRPr b="1" sz="2100">
              <a:solidFill>
                <a:srgbClr val="AF7B51"/>
              </a:solidFill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826650"/>
            <a:ext cx="1456200" cy="14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/>
          <p:nvPr/>
        </p:nvSpPr>
        <p:spPr>
          <a:xfrm>
            <a:off x="859550" y="192600"/>
            <a:ext cx="2559900" cy="751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 txBox="1"/>
          <p:nvPr/>
        </p:nvSpPr>
        <p:spPr>
          <a:xfrm>
            <a:off x="1198525" y="345150"/>
            <a:ext cx="182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C0000"/>
                </a:solidFill>
              </a:rPr>
              <a:t>तत् किम्? </a:t>
            </a:r>
            <a:endParaRPr b="1" sz="2500">
              <a:solidFill>
                <a:srgbClr val="CC0000"/>
              </a:solidFill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2397475" y="2787825"/>
            <a:ext cx="145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F7B51"/>
                </a:solidFill>
              </a:rPr>
              <a:t>तत् वातायनम् </a:t>
            </a:r>
            <a:endParaRPr b="1" sz="1700">
              <a:solidFill>
                <a:srgbClr val="AF7B51"/>
              </a:solidFill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2199175" y="2479375"/>
            <a:ext cx="165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F7B51"/>
                </a:solidFill>
              </a:rPr>
              <a:t>तत् सीवणयन्त्रम् </a:t>
            </a:r>
            <a:endParaRPr b="1" sz="1700">
              <a:solidFill>
                <a:srgbClr val="AF7B51"/>
              </a:solidFill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2199175" y="2224125"/>
            <a:ext cx="157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F7B51"/>
                </a:solidFill>
              </a:rPr>
              <a:t>तत् मिश्रकम् </a:t>
            </a:r>
            <a:endParaRPr b="1" sz="1700">
              <a:solidFill>
                <a:srgbClr val="AF7B51"/>
              </a:solidFill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2355475" y="2014300"/>
            <a:ext cx="157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F7B51"/>
                </a:solidFill>
              </a:rPr>
              <a:t>तत् पादत्राणम् </a:t>
            </a:r>
            <a:endParaRPr b="1" sz="1700">
              <a:solidFill>
                <a:srgbClr val="AF7B51"/>
              </a:solidFill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2699375" y="1627988"/>
            <a:ext cx="120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F7B51"/>
                </a:solidFill>
              </a:rPr>
              <a:t>तत् फलम् </a:t>
            </a:r>
            <a:endParaRPr b="1" sz="1700">
              <a:solidFill>
                <a:srgbClr val="AF7B5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125" y="0"/>
            <a:ext cx="1617000" cy="16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525" y="1"/>
            <a:ext cx="1517476" cy="22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588" y="-5"/>
            <a:ext cx="1786819" cy="11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9800" y="2938521"/>
            <a:ext cx="1517475" cy="147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6850" y="2938526"/>
            <a:ext cx="1387162" cy="147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/>
        </p:nvSpPr>
        <p:spPr>
          <a:xfrm>
            <a:off x="3813300" y="1378650"/>
            <a:ext cx="151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74E13"/>
                </a:solidFill>
              </a:rPr>
              <a:t>शिलाखण्ड:</a:t>
            </a:r>
            <a:endParaRPr b="1" sz="2100">
              <a:solidFill>
                <a:srgbClr val="274E13"/>
              </a:solidFill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6085300" y="1604375"/>
            <a:ext cx="128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74E13"/>
                </a:solidFill>
              </a:rPr>
              <a:t>करदीप:</a:t>
            </a:r>
            <a:endParaRPr b="1" sz="2100">
              <a:solidFill>
                <a:srgbClr val="274E13"/>
              </a:solidFill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7626525" y="2430625"/>
            <a:ext cx="128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74E13"/>
                </a:solidFill>
              </a:rPr>
              <a:t>दन्तकूर्च:</a:t>
            </a:r>
            <a:endParaRPr b="1" sz="2100">
              <a:solidFill>
                <a:srgbClr val="274E13"/>
              </a:solidFill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7798163" y="4415700"/>
            <a:ext cx="117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74E13"/>
                </a:solidFill>
              </a:rPr>
              <a:t>चमस:</a:t>
            </a:r>
            <a:endParaRPr b="1" sz="2100">
              <a:solidFill>
                <a:srgbClr val="274E13"/>
              </a:solidFill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5772025" y="4537550"/>
            <a:ext cx="123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74E13"/>
                </a:solidFill>
              </a:rPr>
              <a:t>कण्डोल:</a:t>
            </a:r>
            <a:endParaRPr b="1" sz="2100">
              <a:solidFill>
                <a:srgbClr val="274E13"/>
              </a:solidFill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7" y="1962338"/>
            <a:ext cx="1607655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00D3E9"/>
                    </a:gs>
                    <a:gs pos="100000">
                      <a:srgbClr val="045962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</a:t>
            </a:r>
          </a:p>
        </p:txBody>
      </p:sp>
      <p:cxnSp>
        <p:nvCxnSpPr>
          <p:cNvPr id="241" name="Google Shape;241;p23"/>
          <p:cNvCxnSpPr/>
          <p:nvPr/>
        </p:nvCxnSpPr>
        <p:spPr>
          <a:xfrm flipH="1" rot="10800000">
            <a:off x="1975200" y="1026475"/>
            <a:ext cx="1385700" cy="1503000"/>
          </a:xfrm>
          <a:prstGeom prst="straightConnector1">
            <a:avLst/>
          </a:prstGeom>
          <a:noFill/>
          <a:ln cap="flat" cmpd="sng" w="76200">
            <a:solidFill>
              <a:srgbClr val="0C343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3"/>
          <p:cNvCxnSpPr/>
          <p:nvPr/>
        </p:nvCxnSpPr>
        <p:spPr>
          <a:xfrm>
            <a:off x="2210050" y="2940475"/>
            <a:ext cx="2924100" cy="1162500"/>
          </a:xfrm>
          <a:prstGeom prst="straightConnector1">
            <a:avLst/>
          </a:prstGeom>
          <a:noFill/>
          <a:ln cap="flat" cmpd="sng" w="76200">
            <a:solidFill>
              <a:srgbClr val="0C343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475" y="1"/>
            <a:ext cx="1926973" cy="12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9550" y="0"/>
            <a:ext cx="1564450" cy="15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650" y="3464475"/>
            <a:ext cx="2086000" cy="10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5400" y="0"/>
            <a:ext cx="1310979" cy="1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2950" y="1962136"/>
            <a:ext cx="1310975" cy="196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9375" y="2172475"/>
            <a:ext cx="120967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/>
        </p:nvSpPr>
        <p:spPr>
          <a:xfrm>
            <a:off x="3854100" y="1369288"/>
            <a:ext cx="105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45F06"/>
                </a:solidFill>
              </a:rPr>
              <a:t>द्रोणी 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5655963" y="1369300"/>
            <a:ext cx="137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45F06"/>
                </a:solidFill>
              </a:rPr>
              <a:t>जवनिका 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7874425" y="1454225"/>
            <a:ext cx="97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45F06"/>
                </a:solidFill>
              </a:rPr>
              <a:t>छुरिका 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3916500" y="4185250"/>
            <a:ext cx="131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45F06"/>
                </a:solidFill>
              </a:rPr>
              <a:t>हस्तघटी 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5838700" y="4443600"/>
            <a:ext cx="131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45F06"/>
                </a:solidFill>
              </a:rPr>
              <a:t>कुण्चिका 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8037963" y="4591825"/>
            <a:ext cx="89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45F06"/>
                </a:solidFill>
              </a:rPr>
              <a:t>दर्वी 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7" y="1877200"/>
            <a:ext cx="1788995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Arial"/>
              </a:rPr>
              <a:t>सा</a:t>
            </a:r>
          </a:p>
        </p:txBody>
      </p:sp>
      <p:cxnSp>
        <p:nvCxnSpPr>
          <p:cNvPr id="260" name="Google Shape;260;p24"/>
          <p:cNvCxnSpPr/>
          <p:nvPr/>
        </p:nvCxnSpPr>
        <p:spPr>
          <a:xfrm>
            <a:off x="2022175" y="2376825"/>
            <a:ext cx="1961100" cy="892500"/>
          </a:xfrm>
          <a:prstGeom prst="straightConnector1">
            <a:avLst/>
          </a:prstGeom>
          <a:noFill/>
          <a:ln cap="flat" cmpd="sng" w="38100">
            <a:solidFill>
              <a:srgbClr val="AF7B5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4"/>
          <p:cNvCxnSpPr>
            <a:endCxn id="250" idx="1"/>
          </p:cNvCxnSpPr>
          <p:nvPr/>
        </p:nvCxnSpPr>
        <p:spPr>
          <a:xfrm flipH="1" rot="10800000">
            <a:off x="1975300" y="642175"/>
            <a:ext cx="1820100" cy="1535100"/>
          </a:xfrm>
          <a:prstGeom prst="straightConnector1">
            <a:avLst/>
          </a:prstGeom>
          <a:noFill/>
          <a:ln cap="flat" cmpd="sng" w="38100">
            <a:solidFill>
              <a:srgbClr val="AF7B5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/>
          <p:nvPr/>
        </p:nvSpPr>
        <p:spPr>
          <a:xfrm>
            <a:off x="1599400" y="122125"/>
            <a:ext cx="6481224" cy="704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6D2"/>
                    </a:gs>
                    <a:gs pos="100000">
                      <a:srgbClr val="0930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అతడు - ఆమె - అది</a:t>
            </a:r>
          </a:p>
        </p:txBody>
      </p:sp>
      <p:sp>
        <p:nvSpPr>
          <p:cNvPr id="267" name="Google Shape;267;p25"/>
          <p:cNvSpPr/>
          <p:nvPr/>
        </p:nvSpPr>
        <p:spPr>
          <a:xfrm>
            <a:off x="965275" y="1777900"/>
            <a:ext cx="7280778" cy="22194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 राम: - అతడు రాముడు    क: राम: ?  - ఎవ్వరు రాముడు ?</a:t>
            </a:r>
            <a:b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 सीता - ఆమె సీత               का सीता ? - ఎవ్వరు సీత ?</a:t>
            </a:r>
            <a:b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तत् फलम् - అది ఫలము         किम्  फलम् ? - ఏది ఫలం 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Exercise</a:t>
            </a:r>
            <a:endParaRPr sz="30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Fillup exercise in gitHub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Practicals</a:t>
            </a:r>
            <a:endParaRPr sz="30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మీ చుట్టూ ఉన్న వ్యక్తుల, వస్తువుల పేర్లను स:, सा, तत् ఉపయోగించి చెప్పండి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ఒకవేళ దూరంగా ఉన్న ఆ వ్యక్తి, వస్తువు పేరు తెలియకపోతే, మీరు ఎలా ప్రశ్నిస్తారో సాధన చెయ్యండి 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అభినయంద్వారా, వ్యక్తీకరణద్వారా, సంస్కృత భాషను నేర్చుకోండి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819150" y="1990725"/>
            <a:ext cx="7450371" cy="1218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33A4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5D0D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280" name="Google Shape;280;p27"/>
          <p:cNvSpPr txBox="1"/>
          <p:nvPr/>
        </p:nvSpPr>
        <p:spPr>
          <a:xfrm>
            <a:off x="0" y="4758600"/>
            <a:ext cx="676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Dreamina. Content Source: Abhyasapustakam, SamskritaBharati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39028" y="459025"/>
            <a:ext cx="6705211" cy="1219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Arial"/>
              </a:rPr>
              <a:t>वक्रतुण्ड महाकाय सूर्यकोटि समप्रभ |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Arial"/>
              </a:rPr>
              <a:t>निर्विघ्नं कुरु मे देव सर्वकार्येषु सर्वदा ||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1021441" y="1903525"/>
            <a:ext cx="7946418" cy="121899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सरस्वती नमस्तुभ्यं वरदे कामरूपिणि | 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विद्यारम्भं करिष्यामि सिध्दिर्भवतु मे सदा ||</a:t>
            </a:r>
          </a:p>
        </p:txBody>
      </p:sp>
      <p:sp>
        <p:nvSpPr>
          <p:cNvPr id="62" name="Google Shape;62;p14"/>
          <p:cNvSpPr/>
          <p:nvPr/>
        </p:nvSpPr>
        <p:spPr>
          <a:xfrm>
            <a:off x="139037" y="3465475"/>
            <a:ext cx="7605309" cy="121899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गुरुर्ब्रह्मा गुरुर्विष्णुः गुरुर्देवो महेश्वरः ।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गुरुः साक्षात् परब्रह्म तस्मै श्री गुरवे नम: 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21395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1450" y="214257"/>
            <a:ext cx="1602550" cy="148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1450" y="1911850"/>
            <a:ext cx="1602550" cy="1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1450" y="3661875"/>
            <a:ext cx="1602550" cy="14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63000"/>
            <a:ext cx="1339000" cy="1388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640900" y="1523550"/>
            <a:ext cx="140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741B47"/>
                </a:solidFill>
              </a:rPr>
              <a:t>पाचक</a:t>
            </a:r>
            <a:r>
              <a:rPr lang="en" sz="1800">
                <a:solidFill>
                  <a:schemeClr val="dk2"/>
                </a:solidFill>
              </a:rPr>
              <a:t>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590250" y="580100"/>
            <a:ext cx="83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741B47"/>
                </a:solidFill>
              </a:rPr>
              <a:t>वैद्य:</a:t>
            </a:r>
            <a:endParaRPr b="1" sz="2400">
              <a:solidFill>
                <a:srgbClr val="741B47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265875" y="2512150"/>
            <a:ext cx="122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41B47"/>
                </a:solidFill>
              </a:rPr>
              <a:t>रमेश:</a:t>
            </a:r>
            <a:endParaRPr b="1" sz="2300">
              <a:solidFill>
                <a:srgbClr val="741B47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390625" y="4326175"/>
            <a:ext cx="115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41B47"/>
                </a:solidFill>
              </a:rPr>
              <a:t>सिंह:</a:t>
            </a:r>
            <a:endParaRPr b="1" sz="2300">
              <a:solidFill>
                <a:srgbClr val="741B47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858650" y="4326175"/>
            <a:ext cx="160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41B47"/>
                </a:solidFill>
              </a:rPr>
              <a:t>आरक्षक:</a:t>
            </a:r>
            <a:endParaRPr b="1" sz="2300">
              <a:solidFill>
                <a:srgbClr val="741B47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272450" y="368725"/>
            <a:ext cx="3499500" cy="22032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810450" y="487700"/>
            <a:ext cx="2245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स: वैद्य: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221500" y="845150"/>
            <a:ext cx="140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स: रमेश: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955800" y="1196250"/>
            <a:ext cx="140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स: सिंह: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10450" y="1904800"/>
            <a:ext cx="170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स: आरक्षक: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70400" y="1582075"/>
            <a:ext cx="1780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स: पाचक: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2417802" y="3101250"/>
            <a:ext cx="1072249" cy="884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</a:t>
            </a: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8649" y="2067033"/>
            <a:ext cx="1228500" cy="218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56675"/>
            <a:ext cx="2186826" cy="21868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1176650" y="2254625"/>
            <a:ext cx="2137200" cy="9396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1646400" y="2470475"/>
            <a:ext cx="140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स: राम:</a:t>
            </a:r>
            <a:endParaRPr b="1" sz="2100">
              <a:solidFill>
                <a:srgbClr val="1C4587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650" y="0"/>
            <a:ext cx="2419351" cy="24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 flipH="1">
            <a:off x="4572000" y="98650"/>
            <a:ext cx="3029700" cy="751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5076900" y="220450"/>
            <a:ext cx="201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मम नाम राम:</a:t>
            </a:r>
            <a:endParaRPr b="1" sz="2100">
              <a:solidFill>
                <a:srgbClr val="1C4587"/>
              </a:solidFill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2761975" y="1284563"/>
            <a:ext cx="3139341" cy="751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 क:?</a:t>
            </a:r>
          </a:p>
        </p:txBody>
      </p:sp>
      <p:sp>
        <p:nvSpPr>
          <p:cNvPr id="96" name="Google Shape;96;p16"/>
          <p:cNvSpPr/>
          <p:nvPr/>
        </p:nvSpPr>
        <p:spPr>
          <a:xfrm>
            <a:off x="4380800" y="3301075"/>
            <a:ext cx="2186821" cy="751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क: राम:?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719" y="3457100"/>
            <a:ext cx="1268068" cy="16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75" y="909425"/>
            <a:ext cx="1429801" cy="142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977025" y="58700"/>
            <a:ext cx="2254800" cy="751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1082725" y="181538"/>
            <a:ext cx="194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A61C00"/>
                </a:solidFill>
              </a:rPr>
              <a:t>स: क:?</a:t>
            </a:r>
            <a:endParaRPr b="1" sz="2500">
              <a:solidFill>
                <a:srgbClr val="A61C00"/>
              </a:solidFill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200" y="0"/>
            <a:ext cx="1496899" cy="10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0275" y="1"/>
            <a:ext cx="1203275" cy="180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7874" y="2788061"/>
            <a:ext cx="1268074" cy="158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6512" y="58698"/>
            <a:ext cx="1429801" cy="142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4253000" y="1488500"/>
            <a:ext cx="16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</a:rPr>
              <a:t>चालक:</a:t>
            </a:r>
            <a:endParaRPr b="1" sz="2000">
              <a:solidFill>
                <a:srgbClr val="1C4587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6150200" y="1068875"/>
            <a:ext cx="149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अज: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7838650" y="1803500"/>
            <a:ext cx="126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बालक: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264600" y="3593150"/>
            <a:ext cx="132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वानर:</a:t>
            </a:r>
            <a:endParaRPr b="1" sz="1900">
              <a:solidFill>
                <a:srgbClr val="1C4587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8062" y="1902375"/>
            <a:ext cx="1088117" cy="163257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7837863" y="4373550"/>
            <a:ext cx="126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नर्तक: 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1980650" y="1964763"/>
            <a:ext cx="2759700" cy="15078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2701250" y="3041600"/>
            <a:ext cx="12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C1130"/>
                </a:solidFill>
              </a:rPr>
              <a:t>स: चालक:</a:t>
            </a:r>
            <a:endParaRPr b="1" sz="1500">
              <a:solidFill>
                <a:srgbClr val="4C1130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2471900" y="2788050"/>
            <a:ext cx="108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C1130"/>
                </a:solidFill>
              </a:rPr>
              <a:t>स: अज:</a:t>
            </a:r>
            <a:endParaRPr b="1" sz="1500">
              <a:solidFill>
                <a:srgbClr val="4C1130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2981538" y="2571750"/>
            <a:ext cx="101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C1130"/>
                </a:solidFill>
              </a:rPr>
              <a:t>स: वानर:</a:t>
            </a:r>
            <a:endParaRPr b="1" sz="1500">
              <a:solidFill>
                <a:srgbClr val="4C1130"/>
              </a:solidFill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2291900" y="2295950"/>
            <a:ext cx="126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C1130"/>
                </a:solidFill>
              </a:rPr>
              <a:t>स: बालक:</a:t>
            </a:r>
            <a:endParaRPr b="1" sz="1500">
              <a:solidFill>
                <a:srgbClr val="4C1130"/>
              </a:solidFill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231825" y="2068675"/>
            <a:ext cx="108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C1130"/>
                </a:solidFill>
              </a:rPr>
              <a:t>स: नर्तक:</a:t>
            </a:r>
            <a:endParaRPr b="1" sz="1500">
              <a:solidFill>
                <a:srgbClr val="4C113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1827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1200150" y="321750"/>
            <a:ext cx="2607000" cy="2501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1669850" y="2188925"/>
            <a:ext cx="137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सा चालिका 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599425" y="1801400"/>
            <a:ext cx="1315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सा रमा  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376225" y="1390375"/>
            <a:ext cx="159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सा सिंही 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1740300" y="979375"/>
            <a:ext cx="152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सा चित्रकारी 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951800" y="560925"/>
            <a:ext cx="131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सा अजा </a:t>
            </a:r>
            <a:endParaRPr b="1" sz="2100">
              <a:solidFill>
                <a:srgbClr val="1C4587"/>
              </a:solidFill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925" y="0"/>
            <a:ext cx="1526701" cy="138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411" y="0"/>
            <a:ext cx="1480790" cy="222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625" y="2823150"/>
            <a:ext cx="1373999" cy="172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1075" y="0"/>
            <a:ext cx="1722926" cy="17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4112450" y="1456375"/>
            <a:ext cx="1142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अजा 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884250" y="2188925"/>
            <a:ext cx="129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चित्रकारी 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021050" y="4546075"/>
            <a:ext cx="1021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सिंही 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7871538" y="1801400"/>
            <a:ext cx="82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रमा </a:t>
            </a:r>
            <a:endParaRPr b="1" sz="1900">
              <a:solidFill>
                <a:srgbClr val="1C4587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9125" y="2797175"/>
            <a:ext cx="1774876" cy="17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7736550" y="4572050"/>
            <a:ext cx="109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</a:rPr>
              <a:t>चालिका </a:t>
            </a:r>
            <a:endParaRPr b="1" sz="2000">
              <a:solidFill>
                <a:srgbClr val="1C4587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2973427" y="3159950"/>
            <a:ext cx="1295099" cy="943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1775"/>
            <a:ext cx="2106975" cy="226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1024050" y="2212400"/>
            <a:ext cx="2571600" cy="852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1564175" y="2412050"/>
            <a:ext cx="14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सा ललिता 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325" y="0"/>
            <a:ext cx="2682675" cy="26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/>
          <p:nvPr/>
        </p:nvSpPr>
        <p:spPr>
          <a:xfrm flipH="1">
            <a:off x="4343850" y="239575"/>
            <a:ext cx="2677500" cy="575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4629150" y="288763"/>
            <a:ext cx="2106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मम नाम ललिता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2844202" y="1225988"/>
            <a:ext cx="2176698" cy="5754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 का?</a:t>
            </a:r>
          </a:p>
        </p:txBody>
      </p:sp>
      <p:sp>
        <p:nvSpPr>
          <p:cNvPr id="154" name="Google Shape;154;p19"/>
          <p:cNvSpPr/>
          <p:nvPr/>
        </p:nvSpPr>
        <p:spPr>
          <a:xfrm>
            <a:off x="3701450" y="3260500"/>
            <a:ext cx="2190604" cy="666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 ललिता?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083" y="-1026"/>
            <a:ext cx="1495891" cy="174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272" y="0"/>
            <a:ext cx="1223726" cy="183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275" y="2571745"/>
            <a:ext cx="1223726" cy="183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4237" y="0"/>
            <a:ext cx="1372825" cy="20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850" y="3307475"/>
            <a:ext cx="1836024" cy="183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720350"/>
            <a:ext cx="1577825" cy="15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1082725" y="181538"/>
            <a:ext cx="194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A61C00"/>
              </a:solidFill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847800" y="-1025"/>
            <a:ext cx="2254800" cy="751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1188325" y="197000"/>
            <a:ext cx="143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41B47"/>
                </a:solidFill>
              </a:rPr>
              <a:t>सा का? </a:t>
            </a:r>
            <a:endParaRPr b="1" sz="2100">
              <a:solidFill>
                <a:srgbClr val="741B47"/>
              </a:solidFill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847800" y="1895425"/>
            <a:ext cx="3546600" cy="1742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60125" y="2571750"/>
            <a:ext cx="1742674" cy="174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6179250" y="4502325"/>
            <a:ext cx="98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वैध्या </a:t>
            </a:r>
            <a:endParaRPr b="1" sz="2100">
              <a:solidFill>
                <a:srgbClr val="1C4587"/>
              </a:solidFill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7920275" y="4502325"/>
            <a:ext cx="118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युवती </a:t>
            </a:r>
            <a:endParaRPr b="1" sz="2100">
              <a:solidFill>
                <a:srgbClr val="1C4587"/>
              </a:solidFill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8063538" y="1949950"/>
            <a:ext cx="93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वृद्धा </a:t>
            </a:r>
            <a:endParaRPr b="1" sz="2100">
              <a:solidFill>
                <a:srgbClr val="1C4587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6471850" y="1875950"/>
            <a:ext cx="105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नर्तकी </a:t>
            </a:r>
            <a:endParaRPr b="1" sz="2100">
              <a:solidFill>
                <a:srgbClr val="1C4587"/>
              </a:solidFill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4686938" y="2141950"/>
            <a:ext cx="112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C4587"/>
                </a:solidFill>
              </a:rPr>
              <a:t>छात्रा </a:t>
            </a:r>
            <a:endParaRPr b="1" sz="2100">
              <a:solidFill>
                <a:srgbClr val="1C4587"/>
              </a:solidFill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1634725" y="3140125"/>
            <a:ext cx="98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C4587"/>
                </a:solidFill>
              </a:rPr>
              <a:t>सा छात्रा </a:t>
            </a:r>
            <a:endParaRPr b="1" sz="1700">
              <a:solidFill>
                <a:srgbClr val="1C4587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1634725" y="2799550"/>
            <a:ext cx="1127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C4587"/>
                </a:solidFill>
              </a:rPr>
              <a:t>सा नर्तकी </a:t>
            </a:r>
            <a:endParaRPr b="1" sz="1700">
              <a:solidFill>
                <a:srgbClr val="1C4587"/>
              </a:solidFill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1878900" y="2457850"/>
            <a:ext cx="122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C4587"/>
                </a:solidFill>
              </a:rPr>
              <a:t>सा वैध्या </a:t>
            </a:r>
            <a:endParaRPr b="1" sz="1700">
              <a:solidFill>
                <a:srgbClr val="1C4587"/>
              </a:solidFill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2198325" y="2172700"/>
            <a:ext cx="10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C4587"/>
                </a:solidFill>
              </a:rPr>
              <a:t>सा वृद्धा </a:t>
            </a:r>
            <a:endParaRPr b="1" sz="1700">
              <a:solidFill>
                <a:srgbClr val="1C4587"/>
              </a:solidFill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2198325" y="1906700"/>
            <a:ext cx="122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C4587"/>
                </a:solidFill>
              </a:rPr>
              <a:t>सा युवती </a:t>
            </a:r>
            <a:endParaRPr b="1" sz="1700">
              <a:solidFill>
                <a:srgbClr val="1C458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212" y="1"/>
            <a:ext cx="1106038" cy="105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250" y="1193375"/>
            <a:ext cx="1300800" cy="13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500" y="324850"/>
            <a:ext cx="1827501" cy="143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9800" y="2990900"/>
            <a:ext cx="2386787" cy="11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2575" y="2708700"/>
            <a:ext cx="1611426" cy="161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571750"/>
            <a:ext cx="1827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4809788" y="1052450"/>
            <a:ext cx="130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पुष्पम् </a:t>
            </a:r>
            <a:endParaRPr b="1" sz="2100">
              <a:solidFill>
                <a:srgbClr val="7F6000"/>
              </a:solidFill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711000" y="2464800"/>
            <a:ext cx="110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पर्णम् </a:t>
            </a:r>
            <a:endParaRPr b="1" sz="2100">
              <a:solidFill>
                <a:srgbClr val="7F6000"/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7843200" y="1952050"/>
            <a:ext cx="130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पुस्तकम् </a:t>
            </a:r>
            <a:endParaRPr b="1" sz="2100">
              <a:solidFill>
                <a:srgbClr val="7F6000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647538" y="4385050"/>
            <a:ext cx="123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उपनेत्रम् </a:t>
            </a:r>
            <a:endParaRPr b="1" sz="2100">
              <a:solidFill>
                <a:srgbClr val="7F6000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7619525" y="4493675"/>
            <a:ext cx="130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F6000"/>
                </a:solidFill>
              </a:rPr>
              <a:t>कन्दुकम् </a:t>
            </a:r>
            <a:endParaRPr b="1" sz="2100">
              <a:solidFill>
                <a:srgbClr val="7F6000"/>
              </a:solidFill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739550" y="324850"/>
            <a:ext cx="2395500" cy="2571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824350" y="1982800"/>
            <a:ext cx="11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783F04"/>
                </a:solidFill>
              </a:rPr>
              <a:t>तत् पुष्पम् </a:t>
            </a:r>
            <a:endParaRPr b="1" sz="1700">
              <a:solidFill>
                <a:srgbClr val="783F04"/>
              </a:solidFill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1827500" y="1701275"/>
            <a:ext cx="105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783F04"/>
                </a:solidFill>
              </a:rPr>
              <a:t>तत् पर्णम्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727000" y="1393850"/>
            <a:ext cx="130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783F04"/>
                </a:solidFill>
              </a:rPr>
              <a:t>तत् पुस्तकम्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1691500" y="1052450"/>
            <a:ext cx="138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783F04"/>
                </a:solidFill>
              </a:rPr>
              <a:t>तत्  उपनेत्रम्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1104650" y="746975"/>
            <a:ext cx="138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783F04"/>
                </a:solidFill>
              </a:rPr>
              <a:t>तत् कन्दुकम्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2559250" y="3042500"/>
            <a:ext cx="1232999" cy="6612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C102"/>
                    </a:gs>
                    <a:gs pos="100000">
                      <a:srgbClr val="795C04"/>
                    </a:gs>
                  </a:gsLst>
                  <a:lin ang="5400012" scaled="0"/>
                </a:gradFill>
                <a:latin typeface="Arial"/>
              </a:rPr>
              <a:t>तत्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